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60" r:id="rId3"/>
    <p:sldId id="257" r:id="rId4"/>
    <p:sldId id="258" r:id="rId5"/>
    <p:sldId id="261" r:id="rId6"/>
    <p:sldId id="263" r:id="rId7"/>
    <p:sldId id="265" r:id="rId8"/>
    <p:sldId id="269" r:id="rId9"/>
    <p:sldId id="262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7"/>
    <p:restoredTop sz="96327"/>
  </p:normalViewPr>
  <p:slideViewPr>
    <p:cSldViewPr snapToGrid="0">
      <p:cViewPr varScale="1">
        <p:scale>
          <a:sx n="111" d="100"/>
          <a:sy n="111" d="100"/>
        </p:scale>
        <p:origin x="5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23:37:51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2979 432 20661,'-8'0'0,"0"0"1853,-1 0-1853,-5 0 0,-2 0 0,-5 0 663,-7 0-663,-1 0 340,-7 0-340,-16 0 1058,-15 0-1058,-9 0 0,-8 0-678,-11 0 678,6 0 0,22 0 0,2 0 0,-10 0 0,12 0 0,0 0 0,-9 0 0,20 0 0,-4 0 0,2 0 0,1 0 0,-36 0 0,37 0 0,-1 0 0,-3 0 0,1 0 0,-37 0 0,32 0 0,2 0 0,-18 0 0,-18 0 0,18 0 0,2 0 0,12 0 0,16 0 0,3 0 0,7 0 0,7 0 0,1 0 0,7 0 0,0 0 0,-7 0 678,6 0-678,-6 0 0,0 0 0,-1 0 0,0 0 0,-5 0 0,11 0 0,-11 0 0,2 0 0,7 0 0,1 0 0,15 0 0,0 0 0,0 0 0,-3 0 0,-3 0 0,-4 0 0,-2 0 0,0 5 0,0-4 0,5 4 0,2-5 0,4 0 0,1 0 0,4-4 0,6-1 0,9-9 0,5-2 0,8-11 0,-2 4 0,1-5 0,-6 13 0,-2 0 0,-5 6 0,0 0 0,6-1 0,-5 0 0,4 1 0,1-1 0,-5 0 0,10 0 0,-4-5 0,4 3 0,1-3 0,0 5 0,-5 0 0,-2 4 0,-5-2 0,1 7 0,-1-8 0,-4 5 0,3-1 0,-8-3 0,8 3 0,-3-4 0,4 0 0,0 0 0,12-2 0,-4-4 0,11 3 0,-7-3 0,-1 4 0,-4 1 0,-2 4 0,-4 2 0,-1 4 0,0 0 0,-8 0 0,-7 5 0,-9 5 0,-13 8 0,-3 12 0,-13-4 0,5 6 0,-7 0 0,10-12 0,5 8 0,3-16 0,12 3 0,2-5 0,5-1 0,4 0 0,-4-4 0,8 3 0,-3-3 0,0-1 0,-1 4 0,-4-3 0,-1 5 0,1-1 0,-5 0 0,3 1 0,-9 0 0,5 0 0,-1 0 0,-4 0 0,9-5 0,1 4 0,2-8 0,3 7 0,-10-2 0,5-1 0,-5 4 0,1-4 0,3 5 0,-3-1 0,4 0 0,1 0 0,0-3 0,4 2 0,-4-7 0,12 3 0,-2 0 0,12 1 0,3 5 0,5 1 0,7 0 0,-6 4 0,12-2 0,-5 8 0,15-7 0,-7 8 0,7-3 0,-1 6 0,-5-1 0,5 1 0,-7-1 0,-1 0 0,1 0 0,-7-2 0,-1 0 0,-8-5 0,1 2 0,0-7 0,-5 2 0,-2-4 0,-5-1 0,1 0 0,-1-4 0,0 4 0,-4-5 0,-1 4 0,0-3 0,-3-2 0,3-3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23:38:0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B2491-27F6-B740-B9F6-F4C0B348DF91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13F90-BFC4-BE40-823E-8C9D45CF5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1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04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Nazanin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3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Andy: Charts: Summary of the data in the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4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map live - 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4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4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8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4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32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3F90-BFC4-BE40-823E-8C9D45CF5F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4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07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6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7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4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0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2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1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5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customXml" Target="../ink/ink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natalialimanska/corals-worldwide-distribution" TargetMode="External"/><Relationship Id="rId4" Type="http://schemas.openxmlformats.org/officeDocument/2006/relationships/hyperlink" Target="https://oceanservice.noaa.gov/facts/coralwaters.html#:~:text=Most%20reef%2Dbuilding%20corals%20also,which%20live%20in%20their%20tissues.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kaggle.com/datasets/natalialimanska/corals-worldwide-distributio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atalialimanska/corals-worldwide-distribu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9FBC1-8B33-EA83-34EB-7BE919534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260379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en-US" sz="4800" dirty="0"/>
            </a:br>
            <a:r>
              <a:rPr lang="en-US" sz="4800" dirty="0"/>
              <a:t>Coral Habitat Predictor: Identifying Optimal Locations for Coral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DFC37-152C-AE51-945B-0E20C9C17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 dirty="0"/>
              <a:t>Nikol Michailos, Jenny </a:t>
            </a:r>
            <a:r>
              <a:rPr lang="en-US" sz="2000" dirty="0" err="1"/>
              <a:t>Friesenhahn</a:t>
            </a:r>
            <a:r>
              <a:rPr lang="en-US" sz="2000" dirty="0"/>
              <a:t>, Nazanin Beheshti, Andy Metz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0A9C2-51FD-71A1-9041-68DC679EE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9" r="2262" b="3"/>
          <a:stretch/>
        </p:blipFill>
        <p:spPr>
          <a:xfrm>
            <a:off x="4885019" y="625683"/>
            <a:ext cx="680554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4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/>
              <a:t>3D Cluster Visualization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ED36F-4926-C408-E537-1043BD014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6" r="3" b="3"/>
          <a:stretch/>
        </p:blipFill>
        <p:spPr>
          <a:xfrm>
            <a:off x="4566646" y="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337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Clusters – PCA Data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1F1F3596-8002-DD17-235D-08E64FF55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488" y="2091095"/>
            <a:ext cx="9244488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Supervised Learning</a:t>
            </a:r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00C8CD-A1D7-0BAF-1C9C-2ACCE5643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65" y="2139484"/>
            <a:ext cx="3062142" cy="409651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4D0DEC-74DE-AD9A-8A28-E32F78585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43" y="2139484"/>
            <a:ext cx="5152845" cy="40965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D26DEE1-6D6A-3774-CC8F-597D989B3155}"/>
                  </a:ext>
                </a:extLst>
              </p14:cNvPr>
              <p14:cNvContentPartPr/>
              <p14:nvPr/>
            </p14:nvContentPartPr>
            <p14:xfrm>
              <a:off x="7633566" y="2880350"/>
              <a:ext cx="1072800" cy="335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D26DEE1-6D6A-3774-CC8F-597D989B31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4566" y="2871350"/>
                <a:ext cx="1090440" cy="3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0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3ED24-2D9D-4C3C-63A8-CB2FB1651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" b="2406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4" name="Rectangle 2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F0D90-04E0-8632-DFE2-A2C53472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Thank you! </a:t>
            </a:r>
          </a:p>
        </p:txBody>
      </p:sp>
      <p:sp>
        <p:nvSpPr>
          <p:cNvPr id="35" name="Rectangle: Rounded Corners 2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D6983A-EDB3-1ADA-ED94-9C07B530222E}"/>
                  </a:ext>
                </a:extLst>
              </p14:cNvPr>
              <p14:cNvContentPartPr/>
              <p14:nvPr/>
            </p14:nvContentPartPr>
            <p14:xfrm>
              <a:off x="6461955" y="1177549"/>
              <a:ext cx="337" cy="33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D6983A-EDB3-1ADA-ED94-9C07B53022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3530" y="1169124"/>
                <a:ext cx="16850" cy="168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3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66F5-4CBA-6F58-7B1C-FF0D49BE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EFD24-9972-A4F9-FC78-0D89C8148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Scaling the Data</a:t>
            </a:r>
          </a:p>
          <a:p>
            <a:r>
              <a:rPr lang="en-US" dirty="0"/>
              <a:t>Clusters + Predictions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/>
              <a:t>Q + A </a:t>
            </a:r>
          </a:p>
        </p:txBody>
      </p:sp>
    </p:spTree>
    <p:extLst>
      <p:ext uri="{BB962C8B-B14F-4D97-AF65-F5344CB8AC3E}">
        <p14:creationId xmlns:p14="http://schemas.microsoft.com/office/powerpoint/2010/main" val="346727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3AEC7-E63E-C9BE-8F5B-F4D5F29E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2200" dirty="0"/>
              <a:t>Background: What are corals and what type of aquatic environment do they prefer and thrive in? </a:t>
            </a:r>
          </a:p>
        </p:txBody>
      </p:sp>
      <p:pic>
        <p:nvPicPr>
          <p:cNvPr id="18" name="Picture 4" descr="Orange corals">
            <a:extLst>
              <a:ext uri="{FF2B5EF4-FFF2-40B4-BE49-F238E27FC236}">
                <a16:creationId xmlns:a16="http://schemas.microsoft.com/office/drawing/2014/main" id="{42DA5C92-ED78-CBA8-6501-74C73F268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6" r="11750"/>
          <a:stretch/>
        </p:blipFill>
        <p:spPr>
          <a:xfrm>
            <a:off x="414528" y="1369493"/>
            <a:ext cx="4033647" cy="40184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A098-98DB-E38C-74AA-1BAF2743A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861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000" dirty="0"/>
              <a:t>“A hard substance formed in the sea from masses of shells of very small sea animals, usually orange or red in color” 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“Coral is an animal, with plant-like cells living inside of it”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“Some corals can naturally produce fluorescent pigments that can appear as a wide array of colors”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Each coral polyp has stinging cells in its tentacles that are used like harpoons to spear floating plants and animals, called plankton. 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Corals are so diverse in their shapes, sizes and colors. Mound and boulder corals grow to look like their name as enormous, round mounds on the sea floor.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Though adult corals are attached to the ocean floor, corals in the larval, or baby, life stage can swim!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Corals support 25% of ocean life--Coral are often referred to as a foundational or architect species, or ecosystem engineers, for constructing the physical spaces where animals live.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Climate Change Is the Biggest Threat to Corals. Warming waters due to climate change are putting immense stress on our vulnerable coral populations.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Corals require very saline (salty) water </a:t>
            </a:r>
          </a:p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73FBA-7960-0499-EEB6-02494A0537DB}"/>
              </a:ext>
            </a:extLst>
          </p:cNvPr>
          <p:cNvSpPr txBox="1"/>
          <p:nvPr/>
        </p:nvSpPr>
        <p:spPr>
          <a:xfrm>
            <a:off x="0" y="6018751"/>
            <a:ext cx="7193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Resources</a:t>
            </a:r>
            <a:r>
              <a:rPr lang="en-US" sz="1400" dirty="0"/>
              <a:t>:</a:t>
            </a:r>
          </a:p>
          <a:p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National Ocean Service</a:t>
            </a:r>
            <a:endParaRPr lang="en-US" sz="1400" dirty="0"/>
          </a:p>
          <a:p>
            <a:r>
              <a:rPr lang="en-US" sz="1400" dirty="0"/>
              <a:t>Kaggle data: </a:t>
            </a:r>
            <a:r>
              <a:rPr lang="en-US" sz="1400" b="0" i="0" u="none" strike="noStrike" dirty="0">
                <a:effectLst/>
                <a:latin typeface="Slack-Lato"/>
                <a:hlinkClick r:id="rId5"/>
              </a:rPr>
              <a:t>https://www.kaggle.com/datasets/natalialimanska/corals-worldwide-distribution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144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F4B3-24A8-0244-FB7B-0944A4DF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0498"/>
            <a:ext cx="5978915" cy="3418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Resources: </a:t>
            </a:r>
            <a:r>
              <a:rPr lang="en-US" sz="1200" dirty="0"/>
              <a:t>Data used: </a:t>
            </a:r>
            <a:r>
              <a:rPr lang="en-US" sz="1200" dirty="0">
                <a:hlinkClick r:id="rId3"/>
              </a:rPr>
              <a:t>corals_worldwide_dataset.csv</a:t>
            </a:r>
            <a:endParaRPr lang="en-US" sz="1200" dirty="0"/>
          </a:p>
          <a:p>
            <a:endParaRPr lang="en-US" sz="2000" dirty="0"/>
          </a:p>
        </p:txBody>
      </p:sp>
      <p:pic>
        <p:nvPicPr>
          <p:cNvPr id="7" name="Picture 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7210BC1-9C98-9114-40E2-BFAF6976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699" y="1930263"/>
            <a:ext cx="7772400" cy="1725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78520F-327E-0EF7-DC93-57FD95B1C536}"/>
              </a:ext>
            </a:extLst>
          </p:cNvPr>
          <p:cNvSpPr txBox="1"/>
          <p:nvPr/>
        </p:nvSpPr>
        <p:spPr>
          <a:xfrm>
            <a:off x="4915310" y="1531619"/>
            <a:ext cx="266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 of Coral 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FCC7C-E46B-3DC0-5F48-DA0D6D380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83593"/>
            <a:ext cx="2475446" cy="1962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8362C-0491-7494-1A36-D7E9ABCB9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446" y="3883593"/>
            <a:ext cx="2475446" cy="1962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7ED02-4BBB-0EF0-5D35-042D34F4A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520" y="3864430"/>
            <a:ext cx="2475446" cy="1962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9D0134-BE5B-0C42-A1B9-7A5297F3A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1113" y="3883593"/>
            <a:ext cx="2475447" cy="1962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6E86C5-995C-6027-B726-19AD8C63F9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4707" y="3959616"/>
            <a:ext cx="2326140" cy="18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4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F4B3-24A8-0244-FB7B-0944A4DF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0498"/>
            <a:ext cx="5978915" cy="3418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Resources: </a:t>
            </a:r>
            <a:r>
              <a:rPr lang="en-US" sz="1200" dirty="0"/>
              <a:t>Data used: </a:t>
            </a:r>
            <a:r>
              <a:rPr lang="en-US" sz="1200" dirty="0">
                <a:hlinkClick r:id="rId3"/>
              </a:rPr>
              <a:t>corals_worldwide_dataset.csv</a:t>
            </a:r>
            <a:endParaRPr lang="en-US" sz="1200" dirty="0"/>
          </a:p>
          <a:p>
            <a:endParaRPr lang="en-US" sz="2000" dirty="0"/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2F7C7007-A575-2984-A824-32B8C486E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715" y="1647624"/>
            <a:ext cx="7772400" cy="50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5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5D9A2-5FD4-DB6C-2BDE-C64C76EFE32D}"/>
              </a:ext>
            </a:extLst>
          </p:cNvPr>
          <p:cNvSpPr txBox="1"/>
          <p:nvPr/>
        </p:nvSpPr>
        <p:spPr>
          <a:xfrm>
            <a:off x="196000" y="1847834"/>
            <a:ext cx="2552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Scaled data in data frame</a:t>
            </a:r>
          </a:p>
        </p:txBody>
      </p:sp>
      <p:pic>
        <p:nvPicPr>
          <p:cNvPr id="10" name="Picture 9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C4B9013-ED38-E9B3-5B43-0626EAA9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28" y="3727470"/>
            <a:ext cx="2500941" cy="2805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B7B618-2636-0F1D-8C3E-419E6293B44B}"/>
              </a:ext>
            </a:extLst>
          </p:cNvPr>
          <p:cNvSpPr txBox="1"/>
          <p:nvPr/>
        </p:nvSpPr>
        <p:spPr>
          <a:xfrm>
            <a:off x="151028" y="3429000"/>
            <a:ext cx="2100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Categorical columns</a:t>
            </a:r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0F8AF864-B76B-0E38-F931-E2AB9495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28" y="2129625"/>
            <a:ext cx="4417876" cy="129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21DBC-4F6B-103D-7548-AD55173BE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504" y="2029514"/>
            <a:ext cx="5287141" cy="41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Elbow Curves for Clustering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00F3B90B-E026-5FBA-8FA5-DD993181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31" y="2697863"/>
            <a:ext cx="6210920" cy="3150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F0B5A9-4D43-45B2-E8BF-90980F8AA60A}"/>
              </a:ext>
            </a:extLst>
          </p:cNvPr>
          <p:cNvSpPr txBox="1"/>
          <p:nvPr/>
        </p:nvSpPr>
        <p:spPr>
          <a:xfrm>
            <a:off x="6289288" y="2244016"/>
            <a:ext cx="69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</a:t>
            </a:r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158FF133-2CD2-3E71-A5D3-E9B56CDC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4" y="2695763"/>
            <a:ext cx="5654538" cy="3364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A6FA7-C9AE-9ECC-1EBC-190D9B16E554}"/>
              </a:ext>
            </a:extLst>
          </p:cNvPr>
          <p:cNvSpPr txBox="1"/>
          <p:nvPr/>
        </p:nvSpPr>
        <p:spPr>
          <a:xfrm>
            <a:off x="838330" y="2244016"/>
            <a:ext cx="159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</p:spTree>
    <p:extLst>
      <p:ext uri="{BB962C8B-B14F-4D97-AF65-F5344CB8AC3E}">
        <p14:creationId xmlns:p14="http://schemas.microsoft.com/office/powerpoint/2010/main" val="21589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EAB60-0F4F-CF8B-A5B8-73FCDC9F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9F9A1-FC43-DA01-FC1D-070DD1AE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8" y="183646"/>
            <a:ext cx="7603818" cy="645710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22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81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0FA6-DAC7-AB42-32ED-5BA6F001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Clusters – Original 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4" name="Picture 13" descr="A graph of salinity&#10;&#10;Description automatically generated">
            <a:extLst>
              <a:ext uri="{FF2B5EF4-FFF2-40B4-BE49-F238E27FC236}">
                <a16:creationId xmlns:a16="http://schemas.microsoft.com/office/drawing/2014/main" id="{19D1265B-6EF7-CCF1-9E77-7C5CB73D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2" y="2865655"/>
            <a:ext cx="5596128" cy="264417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EE8604EE-1C1A-68EC-0E5B-F7EF40FF2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2" y="2865655"/>
            <a:ext cx="5596128" cy="264417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9365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384</Words>
  <Application>Microsoft Office PowerPoint</Application>
  <PresentationFormat>Widescreen</PresentationFormat>
  <Paragraphs>60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Slack-Lato</vt:lpstr>
      <vt:lpstr>AccentBoxVTI</vt:lpstr>
      <vt:lpstr> Coral Habitat Predictor: Identifying Optimal Locations for Coral Growth</vt:lpstr>
      <vt:lpstr>Agenda </vt:lpstr>
      <vt:lpstr>Background: What are corals and what type of aquatic environment do they prefer and thrive in? </vt:lpstr>
      <vt:lpstr>Visualizing the Features</vt:lpstr>
      <vt:lpstr>Visualizing the Features</vt:lpstr>
      <vt:lpstr>Scale the data</vt:lpstr>
      <vt:lpstr>Elbow Curves for Clustering</vt:lpstr>
      <vt:lpstr>Clusters</vt:lpstr>
      <vt:lpstr>Clusters – Original Data</vt:lpstr>
      <vt:lpstr>3D Cluster Visualization</vt:lpstr>
      <vt:lpstr>Clusters – PCA Data</vt:lpstr>
      <vt:lpstr>Supervised Learning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locations are most likely to have corals based?</dc:title>
  <dc:creator>Nikol Michailos</dc:creator>
  <cp:lastModifiedBy>Paul Friesenhahn</cp:lastModifiedBy>
  <cp:revision>9</cp:revision>
  <dcterms:created xsi:type="dcterms:W3CDTF">2023-08-16T18:14:05Z</dcterms:created>
  <dcterms:modified xsi:type="dcterms:W3CDTF">2023-08-17T19:48:38Z</dcterms:modified>
</cp:coreProperties>
</file>